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8" r:id="rId3"/>
    <p:sldId id="259" r:id="rId4"/>
    <p:sldId id="260" r:id="rId5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肥田　雄也" initials="肥田　雄也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2"/>
    <p:restoredTop sz="94783"/>
  </p:normalViewPr>
  <p:slideViewPr>
    <p:cSldViewPr snapToGrid="0" snapToObjects="1">
      <p:cViewPr>
        <p:scale>
          <a:sx n="118" d="100"/>
          <a:sy n="118" d="100"/>
        </p:scale>
        <p:origin x="8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25B77-313B-2B4D-87BE-81DF6C98E503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DB537-B4E8-9A45-947A-DF1BAE12AD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0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0A248-79BF-724B-A194-0E78605152C6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A291C-75B4-784D-864B-F738669F82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22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 smtClean="0"/>
              <a:t>「コーヒーの抽出に関する音声認識可能なレシピアプリの開発」について，</a:t>
            </a:r>
            <a:r>
              <a:rPr lang="en-US" altLang="ja-JP" sz="1200" dirty="0" smtClean="0"/>
              <a:t>130</a:t>
            </a:r>
            <a:r>
              <a:rPr lang="ja-JP" altLang="en-US" sz="1200" dirty="0" smtClean="0"/>
              <a:t>番，肥田が発表します．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A291C-75B4-784D-864B-F738669F82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28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こんなに違うんですという点を強く言う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ホーム画面の説明も含めて話す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A291C-75B4-784D-864B-F738669F824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25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コンセプトをかく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A291C-75B4-784D-864B-F738669F824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117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こんなに違うんですという点を強く言う</a:t>
            </a:r>
            <a:endParaRPr kumimoji="1" lang="en-US" altLang="ja-JP" dirty="0" smtClean="0"/>
          </a:p>
          <a:p>
            <a:r>
              <a:rPr kumimoji="1" lang="ja-JP" altLang="en-US" dirty="0" smtClean="0"/>
              <a:t>ホーム画面の説明も含めて話す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A291C-75B4-784D-864B-F738669F824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65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9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64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93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13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69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67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71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9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47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11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B1B29-A3E5-F741-9610-9F6ED096B620}" type="datetimeFigureOut">
              <a:rPr kumimoji="1" lang="ja-JP" altLang="en-US" smtClean="0"/>
              <a:t>2020/1/30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827E1-FCC0-7F45-9EB7-2DDD7678AE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96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30193" y="2116718"/>
            <a:ext cx="9488334" cy="2767528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コーヒーの抽出に関する音声認識可能</a:t>
            </a:r>
            <a:r>
              <a:rPr lang="ja-JP" altLang="en-US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な</a:t>
            </a:r>
            <a:r>
              <a:rPr lang="en-US" altLang="ja-JP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Web</a:t>
            </a:r>
            <a:r>
              <a:rPr lang="ja-JP" altLang="en-US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レシピの</a:t>
            </a:r>
            <a:r>
              <a:rPr lang="ja-JP" altLang="en-US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開発</a:t>
            </a:r>
            <a:r>
              <a:rPr lang="en-US" altLang="ja-JP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/>
            </a:r>
            <a:br>
              <a:rPr lang="en-US" altLang="ja-JP" sz="48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</a:br>
            <a:r>
              <a:rPr lang="en-US" altLang="ja-JP" sz="4800" dirty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/>
            </a:r>
            <a:br>
              <a:rPr lang="en-US" altLang="ja-JP" sz="4800" dirty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</a:br>
            <a:endParaRPr kumimoji="1" lang="ja-JP" altLang="en-US" sz="4800" dirty="0">
              <a:latin typeface="Hiragino Kaku Gothic ProN W3" charset="-128"/>
              <a:ea typeface="Hiragino Kaku Gothic ProN W3" charset="-128"/>
              <a:cs typeface="Hiragino Kaku Gothic ProN W3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411817" y="5202238"/>
            <a:ext cx="5346853" cy="1655762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36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須田研究室</a:t>
            </a:r>
            <a:endParaRPr kumimoji="1" lang="en-US" altLang="ja-JP" sz="3600" dirty="0" smtClean="0">
              <a:latin typeface="Hiragino Kaku Gothic ProN W3" charset="-128"/>
              <a:ea typeface="Hiragino Kaku Gothic ProN W3" charset="-128"/>
              <a:cs typeface="Hiragino Kaku Gothic ProN W3" charset="-128"/>
            </a:endParaRPr>
          </a:p>
          <a:p>
            <a:pPr algn="r"/>
            <a:r>
              <a:rPr lang="en-US" altLang="ja-JP" sz="36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1632130</a:t>
            </a:r>
            <a:r>
              <a:rPr lang="ja-JP" altLang="en-US" sz="36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番 肥田　雄也</a:t>
            </a:r>
            <a:endParaRPr kumimoji="1" lang="ja-JP" altLang="en-US" sz="3600" dirty="0">
              <a:latin typeface="Hiragino Kaku Gothic ProN W3" charset="-128"/>
              <a:ea typeface="Hiragino Kaku Gothic ProN W3" charset="-128"/>
              <a:cs typeface="Hiragino Kaku Gothic ProN W3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772400" y="358014"/>
            <a:ext cx="415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卒業研究　中間審査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3658" y="434214"/>
            <a:ext cx="342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2019</a:t>
            </a:r>
            <a:r>
              <a:rPr lang="ja-JP" altLang="en-US" sz="32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rPr>
              <a:t>年度</a:t>
            </a:r>
            <a:endParaRPr lang="ja-JP" altLang="en-US" sz="3200" dirty="0">
              <a:latin typeface="Hiragino Kaku Gothic ProN W3" charset="-128"/>
              <a:ea typeface="Hiragino Kaku Gothic ProN W3" charset="-128"/>
              <a:cs typeface="Hiragino Kaku Gothic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1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2">
            <a:extLst>
              <a:ext uri="{FF2B5EF4-FFF2-40B4-BE49-F238E27FC236}">
                <a16:creationId xmlns="" xmlns:a16="http://schemas.microsoft.com/office/drawing/2014/main" id="{4C06BD75-7DBA-0946-AE34-FF0C57A374AC}"/>
              </a:ext>
            </a:extLst>
          </p:cNvPr>
          <p:cNvGrpSpPr/>
          <p:nvPr/>
        </p:nvGrpSpPr>
        <p:grpSpPr>
          <a:xfrm>
            <a:off x="-694267" y="614455"/>
            <a:ext cx="12389665" cy="2625968"/>
            <a:chOff x="-405501" y="684838"/>
            <a:chExt cx="6288277" cy="2013633"/>
          </a:xfrm>
        </p:grpSpPr>
        <p:grpSp>
          <p:nvGrpSpPr>
            <p:cNvPr id="7" name="グループ化 16">
              <a:extLst>
                <a:ext uri="{FF2B5EF4-FFF2-40B4-BE49-F238E27FC236}">
                  <a16:creationId xmlns="" xmlns:a16="http://schemas.microsoft.com/office/drawing/2014/main" id="{0CC7A61D-AB12-1A49-8F76-EEAA6D739ADB}"/>
                </a:ext>
              </a:extLst>
            </p:cNvPr>
            <p:cNvGrpSpPr/>
            <p:nvPr/>
          </p:nvGrpSpPr>
          <p:grpSpPr>
            <a:xfrm>
              <a:off x="111866" y="684838"/>
              <a:ext cx="5770910" cy="1958636"/>
              <a:chOff x="279930" y="891281"/>
              <a:chExt cx="5731702" cy="1958636"/>
            </a:xfrm>
          </p:grpSpPr>
          <p:sp>
            <p:nvSpPr>
              <p:cNvPr id="11" name="正方形/長方形 10">
                <a:extLst>
                  <a:ext uri="{FF2B5EF4-FFF2-40B4-BE49-F238E27FC236}">
                    <a16:creationId xmlns="" xmlns:a16="http://schemas.microsoft.com/office/drawing/2014/main" id="{68995297-47DC-8B47-9D91-132A7D72BEBF}"/>
                  </a:ext>
                </a:extLst>
              </p:cNvPr>
              <p:cNvSpPr/>
              <p:nvPr/>
            </p:nvSpPr>
            <p:spPr>
              <a:xfrm>
                <a:off x="279930" y="891281"/>
                <a:ext cx="5731702" cy="1958636"/>
              </a:xfrm>
              <a:prstGeom prst="rect">
                <a:avLst/>
              </a:prstGeom>
              <a:solidFill>
                <a:srgbClr val="FFE1E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>
                  <a:solidFill>
                    <a:schemeClr val="tx1"/>
                  </a:solidFill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="" xmlns:a16="http://schemas.microsoft.com/office/drawing/2014/main" id="{0C754D30-416C-9D4A-B586-D1D7893C2DCB}"/>
                  </a:ext>
                </a:extLst>
              </p:cNvPr>
              <p:cNvSpPr txBox="1"/>
              <p:nvPr/>
            </p:nvSpPr>
            <p:spPr>
              <a:xfrm>
                <a:off x="346553" y="992328"/>
                <a:ext cx="469453" cy="354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>
                    <a:latin typeface="Hiragino Kaku Gothic ProN W3" panose="020B0300000000000000" pitchFamily="34" charset="-128"/>
                    <a:ea typeface="Hiragino Kaku Gothic ProN W3" panose="020B0300000000000000" pitchFamily="34" charset="-128"/>
                    <a:cs typeface="ヒラギノ角ゴ ProN W3"/>
                  </a:rPr>
                  <a:t> </a:t>
                </a:r>
                <a:r>
                  <a:rPr lang="ja-JP" altLang="en-US" sz="2400" dirty="0">
                    <a:latin typeface="Hiragino Kaku Gothic ProN W3" panose="020B0300000000000000" pitchFamily="34" charset="-128"/>
                    <a:ea typeface="Hiragino Kaku Gothic ProN W3" panose="020B0300000000000000" pitchFamily="34" charset="-128"/>
                    <a:cs typeface="ヒラギノ角ゴ ProN W3"/>
                  </a:rPr>
                  <a:t>背景</a:t>
                </a:r>
                <a:r>
                  <a:rPr lang="en-US" altLang="ja-JP" sz="2400" dirty="0">
                    <a:latin typeface="Hiragino Kaku Gothic ProN W3" panose="020B0300000000000000" pitchFamily="34" charset="-128"/>
                    <a:ea typeface="Hiragino Kaku Gothic ProN W3" panose="020B0300000000000000" pitchFamily="34" charset="-128"/>
                    <a:cs typeface="ヒラギノ角ゴ ProN W3"/>
                  </a:rPr>
                  <a:t>  </a:t>
                </a:r>
                <a:endParaRPr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endParaRPr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="" xmlns:a16="http://schemas.microsoft.com/office/drawing/2014/main" id="{C0831933-7CB5-E349-96CA-27EB0B92E6B7}"/>
                </a:ext>
              </a:extLst>
            </p:cNvPr>
            <p:cNvSpPr txBox="1"/>
            <p:nvPr/>
          </p:nvSpPr>
          <p:spPr>
            <a:xfrm>
              <a:off x="316992" y="1191519"/>
              <a:ext cx="5235326" cy="148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高品質なコーヒーをより良い淹れ方で味わうことが流行している</a:t>
              </a:r>
              <a:endParaRPr lang="en-US" altLang="ja-JP" sz="24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◆様々な抽出方法を用いた創意工夫がコーヒーの楽しみ方の１つ</a:t>
              </a:r>
              <a:endParaRPr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◆気軽にコーヒーを入れられる環境を作ることは，</a:t>
              </a:r>
              <a:endParaRPr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　新たなコーヒーの楽しみ方を生むことに繋がる</a:t>
              </a:r>
              <a:endParaRPr lang="ja-JP" altLang="en-US" sz="2400" dirty="0"/>
            </a:p>
            <a:p>
              <a:endParaRPr kumimoji="1" lang="ja-JP" altLang="en-US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="" xmlns:a16="http://schemas.microsoft.com/office/drawing/2014/main" id="{5F46E73F-2404-C64B-BAA0-BCA37E864FCB}"/>
                </a:ext>
              </a:extLst>
            </p:cNvPr>
            <p:cNvSpPr txBox="1"/>
            <p:nvPr/>
          </p:nvSpPr>
          <p:spPr>
            <a:xfrm flipV="1">
              <a:off x="-405501" y="2127064"/>
              <a:ext cx="722493" cy="57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3080C307-0EB7-684D-9579-272627EC83EF}"/>
              </a:ext>
            </a:extLst>
          </p:cNvPr>
          <p:cNvSpPr txBox="1"/>
          <p:nvPr/>
        </p:nvSpPr>
        <p:spPr>
          <a:xfrm>
            <a:off x="6096000" y="41207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pSp>
        <p:nvGrpSpPr>
          <p:cNvPr id="14" name="グループ化 51">
            <a:extLst>
              <a:ext uri="{FF2B5EF4-FFF2-40B4-BE49-F238E27FC236}">
                <a16:creationId xmlns="" xmlns:a16="http://schemas.microsoft.com/office/drawing/2014/main" id="{0C6EDC92-63B3-5443-B3C9-199C6D61FFA0}"/>
              </a:ext>
            </a:extLst>
          </p:cNvPr>
          <p:cNvGrpSpPr/>
          <p:nvPr/>
        </p:nvGrpSpPr>
        <p:grpSpPr>
          <a:xfrm>
            <a:off x="0" y="-62542"/>
            <a:ext cx="12192000" cy="581991"/>
            <a:chOff x="0" y="11617"/>
            <a:chExt cx="12192000" cy="581991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="" xmlns:a16="http://schemas.microsoft.com/office/drawing/2014/main" id="{AAA2AF8A-5680-D747-B7EF-054C80108287}"/>
                </a:ext>
              </a:extLst>
            </p:cNvPr>
            <p:cNvSpPr txBox="1"/>
            <p:nvPr/>
          </p:nvSpPr>
          <p:spPr>
            <a:xfrm>
              <a:off x="0" y="11617"/>
              <a:ext cx="6527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1.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背景・問題点・目的</a:t>
              </a:r>
              <a:endParaRPr lang="en-US" altLang="ja-JP" sz="28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3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="" xmlns:a16="http://schemas.microsoft.com/office/drawing/2014/main" id="{BD68EE96-8925-964F-ABEE-2741E6A6F672}"/>
                </a:ext>
              </a:extLst>
            </p:cNvPr>
            <p:cNvSpPr/>
            <p:nvPr/>
          </p:nvSpPr>
          <p:spPr>
            <a:xfrm>
              <a:off x="0" y="547889"/>
              <a:ext cx="12192000" cy="45719"/>
            </a:xfrm>
            <a:prstGeom prst="rect">
              <a:avLst/>
            </a:prstGeom>
            <a:solidFill>
              <a:srgbClr val="7368B6"/>
            </a:solidFill>
            <a:ln w="28575">
              <a:solidFill>
                <a:srgbClr val="545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  <p:grpSp>
        <p:nvGrpSpPr>
          <p:cNvPr id="19" name="グループ化 52">
            <a:extLst>
              <a:ext uri="{FF2B5EF4-FFF2-40B4-BE49-F238E27FC236}">
                <a16:creationId xmlns="" xmlns:a16="http://schemas.microsoft.com/office/drawing/2014/main" id="{EC28C67B-8E5F-8B4D-A00E-7B1E2DF864C3}"/>
              </a:ext>
            </a:extLst>
          </p:cNvPr>
          <p:cNvGrpSpPr/>
          <p:nvPr/>
        </p:nvGrpSpPr>
        <p:grpSpPr>
          <a:xfrm>
            <a:off x="325093" y="5110192"/>
            <a:ext cx="11390024" cy="1603132"/>
            <a:chOff x="344812" y="5310562"/>
            <a:chExt cx="11390024" cy="1575452"/>
          </a:xfrm>
        </p:grpSpPr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1CBA94E-76D9-6848-A1A5-8CFCD0026691}"/>
                </a:ext>
              </a:extLst>
            </p:cNvPr>
            <p:cNvSpPr/>
            <p:nvPr/>
          </p:nvSpPr>
          <p:spPr>
            <a:xfrm>
              <a:off x="344812" y="5310562"/>
              <a:ext cx="11390024" cy="15754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="" xmlns:a16="http://schemas.microsoft.com/office/drawing/2014/main" id="{0FD30E7B-58DD-704E-8680-EB2554704D39}"/>
                </a:ext>
              </a:extLst>
            </p:cNvPr>
            <p:cNvSpPr txBox="1"/>
            <p:nvPr/>
          </p:nvSpPr>
          <p:spPr>
            <a:xfrm>
              <a:off x="716601" y="6169395"/>
              <a:ext cx="10998513" cy="385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音声</a:t>
              </a:r>
              <a:r>
                <a:rPr lang="ja-JP" altLang="en-US" sz="2400" dirty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認識に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よってページ移行</a:t>
              </a:r>
              <a:r>
                <a:rPr lang="ja-JP" altLang="en-US" sz="2400" dirty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可能なコーヒー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の</a:t>
              </a:r>
              <a:r>
                <a:rPr lang="en-US" altLang="ja-JP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Web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レシピの開発</a:t>
              </a:r>
              <a:endParaRPr kumimoji="1"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="" xmlns:a16="http://schemas.microsoft.com/office/drawing/2014/main" id="{A3C8C5F1-63E7-014B-8B69-682F0ED0FAAC}"/>
                </a:ext>
              </a:extLst>
            </p:cNvPr>
            <p:cNvSpPr txBox="1"/>
            <p:nvPr/>
          </p:nvSpPr>
          <p:spPr>
            <a:xfrm>
              <a:off x="447831" y="5578883"/>
              <a:ext cx="20699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本研究の目的</a:t>
              </a:r>
            </a:p>
          </p:txBody>
        </p:sp>
      </p:grpSp>
      <p:grpSp>
        <p:nvGrpSpPr>
          <p:cNvPr id="24" name="グループ化 5">
            <a:extLst>
              <a:ext uri="{FF2B5EF4-FFF2-40B4-BE49-F238E27FC236}">
                <a16:creationId xmlns="" xmlns:a16="http://schemas.microsoft.com/office/drawing/2014/main" id="{50DC11F5-C89A-384F-95E4-15ED56BFE172}"/>
              </a:ext>
            </a:extLst>
          </p:cNvPr>
          <p:cNvGrpSpPr/>
          <p:nvPr/>
        </p:nvGrpSpPr>
        <p:grpSpPr>
          <a:xfrm>
            <a:off x="325091" y="3240423"/>
            <a:ext cx="11509266" cy="1798046"/>
            <a:chOff x="325090" y="3345005"/>
            <a:chExt cx="11509266" cy="1555013"/>
          </a:xfrm>
        </p:grpSpPr>
        <p:grpSp>
          <p:nvGrpSpPr>
            <p:cNvPr id="25" name="グループ化 15">
              <a:extLst>
                <a:ext uri="{FF2B5EF4-FFF2-40B4-BE49-F238E27FC236}">
                  <a16:creationId xmlns="" xmlns:a16="http://schemas.microsoft.com/office/drawing/2014/main" id="{90599176-F5BC-024F-AF69-11F163EAEB49}"/>
                </a:ext>
              </a:extLst>
            </p:cNvPr>
            <p:cNvGrpSpPr/>
            <p:nvPr/>
          </p:nvGrpSpPr>
          <p:grpSpPr>
            <a:xfrm>
              <a:off x="325090" y="3345005"/>
              <a:ext cx="11390026" cy="1555013"/>
              <a:chOff x="415988" y="1371068"/>
              <a:chExt cx="11312640" cy="1735940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43E715CB-9228-4D45-AF3A-FB7CCBCA4D9A}"/>
                  </a:ext>
                </a:extLst>
              </p:cNvPr>
              <p:cNvSpPr/>
              <p:nvPr/>
            </p:nvSpPr>
            <p:spPr>
              <a:xfrm>
                <a:off x="415988" y="1371068"/>
                <a:ext cx="11312640" cy="17359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dirty="0">
                  <a:solidFill>
                    <a:schemeClr val="tx1"/>
                  </a:solidFill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="" xmlns:a16="http://schemas.microsoft.com/office/drawing/2014/main" id="{1CBB3C37-CF6D-BB4F-AA99-D74679BA367F}"/>
                  </a:ext>
                </a:extLst>
              </p:cNvPr>
              <p:cNvSpPr txBox="1"/>
              <p:nvPr/>
            </p:nvSpPr>
            <p:spPr>
              <a:xfrm>
                <a:off x="547254" y="1407889"/>
                <a:ext cx="1119297" cy="5153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>
                    <a:latin typeface="Hiragino Kaku Gothic ProN W3" panose="020B0300000000000000" pitchFamily="34" charset="-128"/>
                    <a:ea typeface="Hiragino Kaku Gothic ProN W3" panose="020B0300000000000000" pitchFamily="34" charset="-128"/>
                    <a:cs typeface="ヒラギノ角ゴ ProN W3"/>
                  </a:rPr>
                  <a:t>問題点</a:t>
                </a:r>
                <a:r>
                  <a:rPr lang="en-US" altLang="ja-JP" sz="2400" dirty="0">
                    <a:latin typeface="Hiragino Kaku Gothic ProN W3" panose="020B0300000000000000" pitchFamily="34" charset="-128"/>
                    <a:ea typeface="Hiragino Kaku Gothic ProN W3" panose="020B0300000000000000" pitchFamily="34" charset="-128"/>
                    <a:cs typeface="ヒラギノ角ゴ ProN W3"/>
                  </a:rPr>
                  <a:t>  </a:t>
                </a:r>
                <a:endParaRPr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endParaRPr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="" xmlns:a16="http://schemas.microsoft.com/office/drawing/2014/main" id="{6A1F880C-45EE-0E46-B27D-92836003BD0B}"/>
                </a:ext>
              </a:extLst>
            </p:cNvPr>
            <p:cNvSpPr txBox="1"/>
            <p:nvPr/>
          </p:nvSpPr>
          <p:spPr>
            <a:xfrm>
              <a:off x="729245" y="3835048"/>
              <a:ext cx="11105111" cy="1038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◆抽出レシピの手順は初心者にとって敷居が高い</a:t>
              </a:r>
              <a:endParaRPr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◆抽出中</a:t>
              </a:r>
              <a:r>
                <a:rPr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は両手が塞がり</a:t>
              </a:r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，レシピブックを捲れない</a:t>
              </a:r>
              <a:endParaRPr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◆コーヒーの抽出に特化した音声認識可能な</a:t>
              </a:r>
              <a:r>
                <a:rPr lang="en-US" altLang="ja-JP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Web</a:t>
              </a:r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レシピが無い</a:t>
              </a:r>
              <a:endParaRPr lang="en-US" altLang="ja-JP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="" xmlns:a16="http://schemas.microsoft.com/office/drawing/2014/main" id="{F90B0C97-4658-684A-B760-BEEE8E0B7C78}"/>
                </a:ext>
              </a:extLst>
            </p:cNvPr>
            <p:cNvSpPr txBox="1"/>
            <p:nvPr/>
          </p:nvSpPr>
          <p:spPr>
            <a:xfrm>
              <a:off x="696884" y="3974558"/>
              <a:ext cx="184731" cy="478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ja-JP" altLang="en-US" sz="24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8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5F46E73F-2404-C64B-BAA0-BCA37E864FCB}"/>
              </a:ext>
            </a:extLst>
          </p:cNvPr>
          <p:cNvSpPr txBox="1"/>
          <p:nvPr/>
        </p:nvSpPr>
        <p:spPr>
          <a:xfrm flipV="1">
            <a:off x="-454424" y="5067171"/>
            <a:ext cx="1423513" cy="179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4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3080C307-0EB7-684D-9579-272627EC83EF}"/>
              </a:ext>
            </a:extLst>
          </p:cNvPr>
          <p:cNvSpPr txBox="1"/>
          <p:nvPr/>
        </p:nvSpPr>
        <p:spPr>
          <a:xfrm>
            <a:off x="6096000" y="41207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pSp>
        <p:nvGrpSpPr>
          <p:cNvPr id="14" name="グループ化 51">
            <a:extLst>
              <a:ext uri="{FF2B5EF4-FFF2-40B4-BE49-F238E27FC236}">
                <a16:creationId xmlns="" xmlns:a16="http://schemas.microsoft.com/office/drawing/2014/main" id="{0C6EDC92-63B3-5443-B3C9-199C6D61FFA0}"/>
              </a:ext>
            </a:extLst>
          </p:cNvPr>
          <p:cNvGrpSpPr/>
          <p:nvPr/>
        </p:nvGrpSpPr>
        <p:grpSpPr>
          <a:xfrm>
            <a:off x="0" y="-49490"/>
            <a:ext cx="12192000" cy="568939"/>
            <a:chOff x="0" y="24669"/>
            <a:chExt cx="12192000" cy="568939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="" xmlns:a16="http://schemas.microsoft.com/office/drawing/2014/main" id="{AAA2AF8A-5680-D747-B7EF-054C80108287}"/>
                </a:ext>
              </a:extLst>
            </p:cNvPr>
            <p:cNvSpPr txBox="1"/>
            <p:nvPr/>
          </p:nvSpPr>
          <p:spPr>
            <a:xfrm>
              <a:off x="108857" y="24669"/>
              <a:ext cx="6527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2.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コンセプト</a:t>
              </a:r>
              <a:endParaRPr lang="en-US" altLang="ja-JP" sz="28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3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="" xmlns:a16="http://schemas.microsoft.com/office/drawing/2014/main" id="{BD68EE96-8925-964F-ABEE-2741E6A6F672}"/>
                </a:ext>
              </a:extLst>
            </p:cNvPr>
            <p:cNvSpPr/>
            <p:nvPr/>
          </p:nvSpPr>
          <p:spPr>
            <a:xfrm>
              <a:off x="0" y="547889"/>
              <a:ext cx="12192000" cy="45719"/>
            </a:xfrm>
            <a:prstGeom prst="rect">
              <a:avLst/>
            </a:prstGeom>
            <a:solidFill>
              <a:srgbClr val="7368B6"/>
            </a:solidFill>
            <a:ln w="28575">
              <a:solidFill>
                <a:srgbClr val="545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85" y="609572"/>
            <a:ext cx="8993629" cy="4550257"/>
          </a:xfrm>
          <a:prstGeom prst="rect">
            <a:avLst/>
          </a:prstGeom>
        </p:spPr>
      </p:pic>
      <p:grpSp>
        <p:nvGrpSpPr>
          <p:cNvPr id="17" name="グループ化 52">
            <a:extLst>
              <a:ext uri="{FF2B5EF4-FFF2-40B4-BE49-F238E27FC236}">
                <a16:creationId xmlns="" xmlns:a16="http://schemas.microsoft.com/office/drawing/2014/main" id="{EC28C67B-8E5F-8B4D-A00E-7B1E2DF864C3}"/>
              </a:ext>
            </a:extLst>
          </p:cNvPr>
          <p:cNvGrpSpPr/>
          <p:nvPr/>
        </p:nvGrpSpPr>
        <p:grpSpPr>
          <a:xfrm>
            <a:off x="514268" y="5382716"/>
            <a:ext cx="11257105" cy="1159739"/>
            <a:chOff x="252235" y="5326171"/>
            <a:chExt cx="11390024" cy="1575452"/>
          </a:xfrm>
        </p:grpSpPr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81CBA94E-76D9-6848-A1A5-8CFCD0026691}"/>
                </a:ext>
              </a:extLst>
            </p:cNvPr>
            <p:cNvSpPr/>
            <p:nvPr/>
          </p:nvSpPr>
          <p:spPr>
            <a:xfrm>
              <a:off x="252235" y="5326171"/>
              <a:ext cx="11390024" cy="15754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="" xmlns:a16="http://schemas.microsoft.com/office/drawing/2014/main" id="{0FD30E7B-58DD-704E-8680-EB2554704D39}"/>
                </a:ext>
              </a:extLst>
            </p:cNvPr>
            <p:cNvSpPr txBox="1"/>
            <p:nvPr/>
          </p:nvSpPr>
          <p:spPr>
            <a:xfrm>
              <a:off x="400616" y="5549460"/>
              <a:ext cx="10998513" cy="112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◆抽出器具選択画面→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目的</a:t>
              </a:r>
              <a:r>
                <a:rPr lang="ja-JP" altLang="en-US" sz="2400" dirty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に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合わせた抽出</a:t>
              </a:r>
              <a:r>
                <a:rPr lang="ja-JP" altLang="en-US" sz="2400" dirty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器具</a:t>
              </a:r>
              <a:r>
                <a:rPr lang="ja-JP" altLang="en-US" sz="2400" dirty="0" smtClean="0">
                  <a:latin typeface="Hiragino Kaku Gothic ProN W3" charset="-128"/>
                  <a:ea typeface="Hiragino Kaku Gothic ProN W3" charset="-128"/>
                  <a:cs typeface="Hiragino Kaku Gothic ProN W3" charset="-128"/>
                </a:rPr>
                <a:t>を選択し閲覧できるようにする</a:t>
              </a:r>
              <a:endParaRPr lang="en-US" altLang="ja-JP" sz="2400" dirty="0" smtClean="0">
                <a:latin typeface="Hiragino Kaku Gothic ProN W3" charset="-128"/>
                <a:ea typeface="Hiragino Kaku Gothic ProN W3" charset="-128"/>
                <a:cs typeface="Hiragino Kaku Gothic ProN W3" charset="-128"/>
              </a:endParaRPr>
            </a:p>
            <a:p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◆レシピ閲覧画面→音声認識によってページ移動を可能にする</a:t>
              </a:r>
              <a:endParaRPr kumimoji="1"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7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5F46E73F-2404-C64B-BAA0-BCA37E864FCB}"/>
              </a:ext>
            </a:extLst>
          </p:cNvPr>
          <p:cNvSpPr txBox="1"/>
          <p:nvPr/>
        </p:nvSpPr>
        <p:spPr>
          <a:xfrm flipV="1">
            <a:off x="-373830" y="5067171"/>
            <a:ext cx="1423513" cy="179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400"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3080C307-0EB7-684D-9579-272627EC83EF}"/>
              </a:ext>
            </a:extLst>
          </p:cNvPr>
          <p:cNvSpPr txBox="1"/>
          <p:nvPr/>
        </p:nvSpPr>
        <p:spPr>
          <a:xfrm>
            <a:off x="6096000" y="41207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grpSp>
        <p:nvGrpSpPr>
          <p:cNvPr id="14" name="グループ化 51">
            <a:extLst>
              <a:ext uri="{FF2B5EF4-FFF2-40B4-BE49-F238E27FC236}">
                <a16:creationId xmlns="" xmlns:a16="http://schemas.microsoft.com/office/drawing/2014/main" id="{0C6EDC92-63B3-5443-B3C9-199C6D61FFA0}"/>
              </a:ext>
            </a:extLst>
          </p:cNvPr>
          <p:cNvGrpSpPr/>
          <p:nvPr/>
        </p:nvGrpSpPr>
        <p:grpSpPr>
          <a:xfrm>
            <a:off x="0" y="45740"/>
            <a:ext cx="12192000" cy="581991"/>
            <a:chOff x="0" y="11617"/>
            <a:chExt cx="12192000" cy="581991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="" xmlns:a16="http://schemas.microsoft.com/office/drawing/2014/main" id="{AAA2AF8A-5680-D747-B7EF-054C80108287}"/>
                </a:ext>
              </a:extLst>
            </p:cNvPr>
            <p:cNvSpPr txBox="1"/>
            <p:nvPr/>
          </p:nvSpPr>
          <p:spPr>
            <a:xfrm>
              <a:off x="0" y="11617"/>
              <a:ext cx="6527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2.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実際の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レシピ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閲覧</a:t>
              </a:r>
              <a:r>
                <a:rPr lang="ja-JP" altLang="en-US" sz="28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  <a:cs typeface="ヒラギノ角ゴ ProN W3"/>
                </a:rPr>
                <a:t>画面</a:t>
              </a:r>
              <a:endParaRPr lang="en-US" altLang="ja-JP" sz="28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  <a:cs typeface="ヒラギノ角ゴ ProN W3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="" xmlns:a16="http://schemas.microsoft.com/office/drawing/2014/main" id="{BD68EE96-8925-964F-ABEE-2741E6A6F672}"/>
                </a:ext>
              </a:extLst>
            </p:cNvPr>
            <p:cNvSpPr/>
            <p:nvPr/>
          </p:nvSpPr>
          <p:spPr>
            <a:xfrm>
              <a:off x="0" y="547889"/>
              <a:ext cx="12192000" cy="45719"/>
            </a:xfrm>
            <a:prstGeom prst="rect">
              <a:avLst/>
            </a:prstGeom>
            <a:solidFill>
              <a:srgbClr val="7368B6"/>
            </a:solidFill>
            <a:ln w="28575">
              <a:solidFill>
                <a:srgbClr val="545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  <p:grpSp>
        <p:nvGrpSpPr>
          <p:cNvPr id="30" name="グループ化 52">
            <a:extLst>
              <a:ext uri="{FF2B5EF4-FFF2-40B4-BE49-F238E27FC236}">
                <a16:creationId xmlns="" xmlns:a16="http://schemas.microsoft.com/office/drawing/2014/main" id="{EC28C67B-8E5F-8B4D-A00E-7B1E2DF864C3}"/>
              </a:ext>
            </a:extLst>
          </p:cNvPr>
          <p:cNvGrpSpPr/>
          <p:nvPr/>
        </p:nvGrpSpPr>
        <p:grpSpPr>
          <a:xfrm>
            <a:off x="514268" y="5649281"/>
            <a:ext cx="11348194" cy="1159739"/>
            <a:chOff x="252235" y="5326171"/>
            <a:chExt cx="11482189" cy="1575452"/>
          </a:xfrm>
        </p:grpSpPr>
        <p:sp>
          <p:nvSpPr>
            <p:cNvPr id="31" name="正方形/長方形 30">
              <a:extLst>
                <a:ext uri="{FF2B5EF4-FFF2-40B4-BE49-F238E27FC236}">
                  <a16:creationId xmlns="" xmlns:a16="http://schemas.microsoft.com/office/drawing/2014/main" id="{81CBA94E-76D9-6848-A1A5-8CFCD0026691}"/>
                </a:ext>
              </a:extLst>
            </p:cNvPr>
            <p:cNvSpPr/>
            <p:nvPr/>
          </p:nvSpPr>
          <p:spPr>
            <a:xfrm>
              <a:off x="252235" y="5326171"/>
              <a:ext cx="11390024" cy="15754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="" xmlns:a16="http://schemas.microsoft.com/office/drawing/2014/main" id="{0FD30E7B-58DD-704E-8680-EB2554704D39}"/>
                </a:ext>
              </a:extLst>
            </p:cNvPr>
            <p:cNvSpPr txBox="1"/>
            <p:nvPr/>
          </p:nvSpPr>
          <p:spPr>
            <a:xfrm>
              <a:off x="469850" y="5489387"/>
              <a:ext cx="11264574" cy="112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</a:t>
              </a:r>
              <a:r>
                <a:rPr kumimoji="1"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画面の指示に従うことで，抽出が行える</a:t>
              </a:r>
              <a:endParaRPr kumimoji="1"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  <a:p>
              <a:r>
                <a:rPr lang="ja-JP" altLang="en-US" sz="2400" dirty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◆ </a:t>
              </a:r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「次へ」</a:t>
              </a:r>
              <a:r>
                <a:rPr lang="en-US" altLang="ja-JP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,</a:t>
              </a:r>
              <a:r>
                <a:rPr lang="ja-JP" altLang="en-US" sz="2400" dirty="0" smtClean="0">
                  <a:latin typeface="Hiragino Kaku Gothic ProN W3" panose="020B0300000000000000" pitchFamily="34" charset="-128"/>
                  <a:ea typeface="Hiragino Kaku Gothic ProN W3" panose="020B0300000000000000" pitchFamily="34" charset="-128"/>
                </a:rPr>
                <a:t>「戻る」の発音で，ページ移動が可能</a:t>
              </a:r>
              <a:endParaRPr kumimoji="1" lang="en-US" altLang="ja-JP" sz="2400" dirty="0" smtClean="0">
                <a:latin typeface="Hiragino Kaku Gothic ProN W3" panose="020B0300000000000000" pitchFamily="34" charset="-128"/>
                <a:ea typeface="Hiragino Kaku Gothic ProN W3" panose="020B0300000000000000" pitchFamily="34" charset="-128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83" y="687151"/>
            <a:ext cx="10092633" cy="4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29224</TotalTime>
  <Words>267</Words>
  <Application>Microsoft Macintosh PowerPoint</Application>
  <PresentationFormat>ワイド画面</PresentationFormat>
  <Paragraphs>33</Paragraphs>
  <Slides>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Hiragino Kaku Gothic ProN W3</vt:lpstr>
      <vt:lpstr>Yu Gothic</vt:lpstr>
      <vt:lpstr>Yu Gothic Light</vt:lpstr>
      <vt:lpstr>ヒラギノ角ゴ ProN W3</vt:lpstr>
      <vt:lpstr>Arial</vt:lpstr>
      <vt:lpstr>ホワイト</vt:lpstr>
      <vt:lpstr>コーヒーの抽出に関する音声認識可能なWebレシピの開発  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現代日本人のリーダーシップ 能力低迷に対する改善策の提案</dc:title>
  <dc:creator>肥田　雄也</dc:creator>
  <cp:lastModifiedBy>肥田　雄也</cp:lastModifiedBy>
  <cp:revision>62</cp:revision>
  <cp:lastPrinted>2019-09-13T03:44:00Z</cp:lastPrinted>
  <dcterms:created xsi:type="dcterms:W3CDTF">2019-08-05T07:15:02Z</dcterms:created>
  <dcterms:modified xsi:type="dcterms:W3CDTF">2020-02-01T08:23:11Z</dcterms:modified>
</cp:coreProperties>
</file>